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5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ghewitt\Desktop\COACHE_HamiltonCollege_2008-09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ghewitt\Desktop\COACHE_HamiltonCollege_2008-09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ESS\Inst_Research\COACHE\Results%202009\COACHE_HamiltonCollege_2008-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Figure 1. Differences </a:t>
            </a:r>
            <a:r>
              <a:rPr lang="en-US" sz="1600" dirty="0"/>
              <a:t>in Benchmark Categories, 2008-09 and 2005-06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4198681560153934E-2"/>
          <c:y val="7.2485028518722031E-2"/>
          <c:w val="0.93898214612708297"/>
          <c:h val="0.7761095173180903"/>
        </c:manualLayout>
      </c:layout>
      <c:barChart>
        <c:barDir val="col"/>
        <c:grouping val="clustered"/>
        <c:ser>
          <c:idx val="0"/>
          <c:order val="0"/>
          <c:tx>
            <c:strRef>
              <c:f>benchmarks!$N$11</c:f>
              <c:strCache>
                <c:ptCount val="1"/>
                <c:pt idx="0">
                  <c:v>Hamilton 2008-09</c:v>
                </c:pt>
              </c:strCache>
            </c:strRef>
          </c:tx>
          <c:cat>
            <c:strRef>
              <c:f>benchmarks!$A$12:$A$21</c:f>
              <c:strCache>
                <c:ptCount val="10"/>
                <c:pt idx="0">
                  <c:v>tenure practices</c:v>
                </c:pt>
                <c:pt idx="1">
                  <c:v>tenure expectations: clarity</c:v>
                </c:pt>
                <c:pt idx="2">
                  <c:v>tenure expectations: reasonableness</c:v>
                </c:pt>
                <c:pt idx="3">
                  <c:v>nature of work: overall</c:v>
                </c:pt>
                <c:pt idx="4">
                  <c:v>nature of work: research</c:v>
                </c:pt>
                <c:pt idx="5">
                  <c:v>nature of work: teaching</c:v>
                </c:pt>
                <c:pt idx="6">
                  <c:v>work and home</c:v>
                </c:pt>
                <c:pt idx="7">
                  <c:v>climate, culture, collegiality</c:v>
                </c:pt>
                <c:pt idx="8">
                  <c:v>compensation and benefits</c:v>
                </c:pt>
                <c:pt idx="9">
                  <c:v>global satisfaction</c:v>
                </c:pt>
              </c:strCache>
            </c:strRef>
          </c:cat>
          <c:val>
            <c:numRef>
              <c:f>benchmarks!$N$12:$N$21</c:f>
              <c:numCache>
                <c:formatCode>0.00</c:formatCode>
                <c:ptCount val="10"/>
                <c:pt idx="0">
                  <c:v>3.67</c:v>
                </c:pt>
                <c:pt idx="1">
                  <c:v>3.63</c:v>
                </c:pt>
                <c:pt idx="2">
                  <c:v>3.9099999999999997</c:v>
                </c:pt>
                <c:pt idx="3">
                  <c:v>3.6</c:v>
                </c:pt>
                <c:pt idx="4">
                  <c:v>3.74</c:v>
                </c:pt>
                <c:pt idx="5">
                  <c:v>3.9699999999999998</c:v>
                </c:pt>
                <c:pt idx="6">
                  <c:v>3.38</c:v>
                </c:pt>
                <c:pt idx="7">
                  <c:v>3.71</c:v>
                </c:pt>
                <c:pt idx="8">
                  <c:v>3.92</c:v>
                </c:pt>
                <c:pt idx="9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benchmarks!$O$11</c:f>
              <c:strCache>
                <c:ptCount val="1"/>
                <c:pt idx="0">
                  <c:v>Hamilton 2005-06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benchmarks!$A$12:$A$21</c:f>
              <c:strCache>
                <c:ptCount val="10"/>
                <c:pt idx="0">
                  <c:v>tenure practices</c:v>
                </c:pt>
                <c:pt idx="1">
                  <c:v>tenure expectations: clarity</c:v>
                </c:pt>
                <c:pt idx="2">
                  <c:v>tenure expectations: reasonableness</c:v>
                </c:pt>
                <c:pt idx="3">
                  <c:v>nature of work: overall</c:v>
                </c:pt>
                <c:pt idx="4">
                  <c:v>nature of work: research</c:v>
                </c:pt>
                <c:pt idx="5">
                  <c:v>nature of work: teaching</c:v>
                </c:pt>
                <c:pt idx="6">
                  <c:v>work and home</c:v>
                </c:pt>
                <c:pt idx="7">
                  <c:v>climate, culture, collegiality</c:v>
                </c:pt>
                <c:pt idx="8">
                  <c:v>compensation and benefits</c:v>
                </c:pt>
                <c:pt idx="9">
                  <c:v>global satisfaction</c:v>
                </c:pt>
              </c:strCache>
            </c:strRef>
          </c:cat>
          <c:val>
            <c:numRef>
              <c:f>benchmarks!$O$12:$O$21</c:f>
              <c:numCache>
                <c:formatCode>0.00</c:formatCode>
                <c:ptCount val="10"/>
                <c:pt idx="0">
                  <c:v>3.17</c:v>
                </c:pt>
                <c:pt idx="1">
                  <c:v>3.36</c:v>
                </c:pt>
                <c:pt idx="2">
                  <c:v>3.84</c:v>
                </c:pt>
                <c:pt idx="3">
                  <c:v>3.84</c:v>
                </c:pt>
                <c:pt idx="4">
                  <c:v>3.73</c:v>
                </c:pt>
                <c:pt idx="5">
                  <c:v>4.1899999999999995</c:v>
                </c:pt>
                <c:pt idx="6">
                  <c:v>3.4499999999999997</c:v>
                </c:pt>
                <c:pt idx="7">
                  <c:v>3.8899999999999997</c:v>
                </c:pt>
                <c:pt idx="8">
                  <c:v>3.7600000000000002</c:v>
                </c:pt>
                <c:pt idx="9">
                  <c:v>4.03</c:v>
                </c:pt>
              </c:numCache>
            </c:numRef>
          </c:val>
        </c:ser>
        <c:axId val="41700736"/>
        <c:axId val="33420416"/>
      </c:barChart>
      <c:catAx>
        <c:axId val="417007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3420416"/>
        <c:crosses val="autoZero"/>
        <c:auto val="1"/>
        <c:lblAlgn val="ctr"/>
        <c:lblOffset val="100"/>
      </c:catAx>
      <c:valAx>
        <c:axId val="33420416"/>
        <c:scaling>
          <c:orientation val="minMax"/>
          <c:max val="5"/>
        </c:scaling>
        <c:axPos val="l"/>
        <c:majorGridlines/>
        <c:numFmt formatCode="0.00" sourceLinked="1"/>
        <c:majorTickMark val="none"/>
        <c:tickLblPos val="nextTo"/>
        <c:crossAx val="4170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1712938996828"/>
          <c:y val="7.8646971454149742E-2"/>
          <c:w val="0.16371250306514501"/>
          <c:h val="6.2301165842642031E-2"/>
        </c:manualLayout>
      </c:layout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Figure 2. Peer </a:t>
            </a:r>
            <a:r>
              <a:rPr lang="en-US" sz="1600" dirty="0"/>
              <a:t>Comparisons on Benchmarks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400670032020252E-2"/>
          <c:y val="8.9717609925625025E-2"/>
          <c:w val="0.94111111364335664"/>
          <c:h val="0.72074962644595075"/>
        </c:manualLayout>
      </c:layout>
      <c:barChart>
        <c:barDir val="col"/>
        <c:grouping val="clustered"/>
        <c:ser>
          <c:idx val="0"/>
          <c:order val="0"/>
          <c:tx>
            <c:strRef>
              <c:f>benchmarks!$B$11</c:f>
              <c:strCache>
                <c:ptCount val="1"/>
                <c:pt idx="0">
                  <c:v>Hamilton 2008-09</c:v>
                </c:pt>
              </c:strCache>
            </c:strRef>
          </c:tx>
          <c:cat>
            <c:strRef>
              <c:f>benchmarks!$A$12:$A$21</c:f>
              <c:strCache>
                <c:ptCount val="10"/>
                <c:pt idx="0">
                  <c:v>tenure practices</c:v>
                </c:pt>
                <c:pt idx="1">
                  <c:v>tenure expectations: clarity</c:v>
                </c:pt>
                <c:pt idx="2">
                  <c:v>tenure expectations: reasonableness</c:v>
                </c:pt>
                <c:pt idx="3">
                  <c:v>nature of work: overall</c:v>
                </c:pt>
                <c:pt idx="4">
                  <c:v>nature of work: research</c:v>
                </c:pt>
                <c:pt idx="5">
                  <c:v>nature of work: teaching</c:v>
                </c:pt>
                <c:pt idx="6">
                  <c:v>work and home</c:v>
                </c:pt>
                <c:pt idx="7">
                  <c:v>climate, culture, collegiality</c:v>
                </c:pt>
                <c:pt idx="8">
                  <c:v>compensation and benefits</c:v>
                </c:pt>
                <c:pt idx="9">
                  <c:v>global satisfaction</c:v>
                </c:pt>
              </c:strCache>
            </c:strRef>
          </c:cat>
          <c:val>
            <c:numRef>
              <c:f>benchmarks!$B$12:$B$21</c:f>
              <c:numCache>
                <c:formatCode>0.00</c:formatCode>
                <c:ptCount val="10"/>
                <c:pt idx="0">
                  <c:v>3.67</c:v>
                </c:pt>
                <c:pt idx="1">
                  <c:v>3.63</c:v>
                </c:pt>
                <c:pt idx="2">
                  <c:v>3.9099999999999997</c:v>
                </c:pt>
                <c:pt idx="3">
                  <c:v>3.6</c:v>
                </c:pt>
                <c:pt idx="4">
                  <c:v>3.74</c:v>
                </c:pt>
                <c:pt idx="5">
                  <c:v>3.9699999999999998</c:v>
                </c:pt>
                <c:pt idx="6">
                  <c:v>3.38</c:v>
                </c:pt>
                <c:pt idx="7">
                  <c:v>3.71</c:v>
                </c:pt>
                <c:pt idx="8">
                  <c:v>3.92</c:v>
                </c:pt>
                <c:pt idx="9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benchmarks!$H$11</c:f>
              <c:strCache>
                <c:ptCount val="1"/>
                <c:pt idx="0">
                  <c:v>Peer mean 2008-09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benchmarks!$A$12:$A$21</c:f>
              <c:strCache>
                <c:ptCount val="10"/>
                <c:pt idx="0">
                  <c:v>tenure practices</c:v>
                </c:pt>
                <c:pt idx="1">
                  <c:v>tenure expectations: clarity</c:v>
                </c:pt>
                <c:pt idx="2">
                  <c:v>tenure expectations: reasonableness</c:v>
                </c:pt>
                <c:pt idx="3">
                  <c:v>nature of work: overall</c:v>
                </c:pt>
                <c:pt idx="4">
                  <c:v>nature of work: research</c:v>
                </c:pt>
                <c:pt idx="5">
                  <c:v>nature of work: teaching</c:v>
                </c:pt>
                <c:pt idx="6">
                  <c:v>work and home</c:v>
                </c:pt>
                <c:pt idx="7">
                  <c:v>climate, culture, collegiality</c:v>
                </c:pt>
                <c:pt idx="8">
                  <c:v>compensation and benefits</c:v>
                </c:pt>
                <c:pt idx="9">
                  <c:v>global satisfaction</c:v>
                </c:pt>
              </c:strCache>
            </c:strRef>
          </c:cat>
          <c:val>
            <c:numRef>
              <c:f>benchmarks!$H$12:$H$21</c:f>
              <c:numCache>
                <c:formatCode>0.00</c:formatCode>
                <c:ptCount val="10"/>
                <c:pt idx="0">
                  <c:v>3.5420000000000003</c:v>
                </c:pt>
                <c:pt idx="1">
                  <c:v>3.194</c:v>
                </c:pt>
                <c:pt idx="2">
                  <c:v>3.4979999999999998</c:v>
                </c:pt>
                <c:pt idx="3">
                  <c:v>3.6559999999999997</c:v>
                </c:pt>
                <c:pt idx="4">
                  <c:v>3.69</c:v>
                </c:pt>
                <c:pt idx="5">
                  <c:v>4.0699999999999985</c:v>
                </c:pt>
                <c:pt idx="6">
                  <c:v>3.242</c:v>
                </c:pt>
                <c:pt idx="7">
                  <c:v>3.6339999999999995</c:v>
                </c:pt>
                <c:pt idx="8">
                  <c:v>3.9619999999999997</c:v>
                </c:pt>
                <c:pt idx="9">
                  <c:v>4.0880000000000001</c:v>
                </c:pt>
              </c:numCache>
            </c:numRef>
          </c:val>
        </c:ser>
        <c:axId val="33036544"/>
        <c:axId val="33422720"/>
      </c:barChart>
      <c:catAx>
        <c:axId val="33036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3422720"/>
        <c:crosses val="autoZero"/>
        <c:auto val="1"/>
        <c:lblAlgn val="ctr"/>
        <c:lblOffset val="100"/>
      </c:catAx>
      <c:valAx>
        <c:axId val="33422720"/>
        <c:scaling>
          <c:orientation val="minMax"/>
          <c:max val="5"/>
        </c:scaling>
        <c:axPos val="l"/>
        <c:majorGridlines/>
        <c:numFmt formatCode="0.00" sourceLinked="1"/>
        <c:majorTickMark val="none"/>
        <c:tickLblPos val="nextTo"/>
        <c:crossAx val="330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91837739032622"/>
          <c:y val="8.5084364454443534E-2"/>
          <c:w val="0.19218867172853349"/>
          <c:h val="7.7112637039773418E-2"/>
        </c:manualLayout>
      </c:layout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/>
              <a:t>Satisfaction with quality of undergraduate students with whom you interact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means!$W$35</c:f>
              <c:strCache>
                <c:ptCount val="1"/>
                <c:pt idx="0">
                  <c:v>The quality of undergraduate students with whom you interact - Please indicate your level of satisfaction or dissatisfaction with the following:</c:v>
                </c:pt>
              </c:strCache>
            </c:strRef>
          </c:tx>
          <c:cat>
            <c:strRef>
              <c:f>means!$X$34:$Z$34</c:f>
              <c:strCache>
                <c:ptCount val="3"/>
                <c:pt idx="0">
                  <c:v>Current (2008-09)</c:v>
                </c:pt>
                <c:pt idx="1">
                  <c:v>Peer (2008-09)</c:v>
                </c:pt>
                <c:pt idx="2">
                  <c:v>Prior (2005-06)</c:v>
                </c:pt>
              </c:strCache>
            </c:strRef>
          </c:cat>
          <c:val>
            <c:numRef>
              <c:f>means!$X$35:$Z$35</c:f>
              <c:numCache>
                <c:formatCode>0.00</c:formatCode>
                <c:ptCount val="3"/>
                <c:pt idx="0">
                  <c:v>4.1199999999999992</c:v>
                </c:pt>
                <c:pt idx="1">
                  <c:v>4.1519999999999984</c:v>
                </c:pt>
                <c:pt idx="2">
                  <c:v>4.4000000000000004</c:v>
                </c:pt>
              </c:numCache>
            </c:numRef>
          </c:val>
        </c:ser>
        <c:gapWidth val="75"/>
        <c:overlap val="-25"/>
        <c:axId val="33077120"/>
        <c:axId val="34030336"/>
      </c:barChart>
      <c:catAx>
        <c:axId val="33077120"/>
        <c:scaling>
          <c:orientation val="minMax"/>
        </c:scaling>
        <c:axPos val="b"/>
        <c:title>
          <c:tx>
            <c:rich>
              <a:bodyPr/>
              <a:lstStyle/>
              <a:p>
                <a:pPr algn="l">
                  <a:defRPr/>
                </a:pPr>
                <a:r>
                  <a:rPr lang="en-US" dirty="0" smtClean="0"/>
                  <a:t>Scale:</a:t>
                </a:r>
                <a:r>
                  <a:rPr lang="en-US" baseline="0" dirty="0" smtClean="0"/>
                  <a:t> 1=Very dissatisfied…5=Very satisfied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34030336"/>
        <c:crosses val="autoZero"/>
        <c:auto val="1"/>
        <c:lblAlgn val="ctr"/>
        <c:lblOffset val="100"/>
      </c:catAx>
      <c:valAx>
        <c:axId val="34030336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33077120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0.21101</cdr:x>
      <cdr:y>0.96104</cdr:y>
    </cdr:from>
    <cdr:to>
      <cdr:x>0.85321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5638800"/>
          <a:ext cx="5334000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i="1" dirty="0" smtClean="0"/>
            <a:t>Response scales:  1-5 (Very unclear.. Very clear; Very dissatisfied…Very satisfied, etc.)</a:t>
          </a:r>
          <a:endParaRPr lang="en-US" sz="11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0.94872</cdr:y>
    </cdr:from>
    <cdr:to>
      <cdr:x>0.59821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638800"/>
          <a:ext cx="51054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i="1" dirty="0" smtClean="0"/>
            <a:t>Response scales:  1-5 (Very unclear.. Very clear; Very dissatisfied…Very satisfied, etc.)</a:t>
          </a:r>
          <a:endParaRPr lang="en-US" i="1" dirty="0"/>
        </a:p>
      </cdr:txBody>
    </cdr:sp>
  </cdr:relSizeAnchor>
  <cdr:relSizeAnchor xmlns:cdr="http://schemas.openxmlformats.org/drawingml/2006/chartDrawing">
    <cdr:from>
      <cdr:x>0.58929</cdr:x>
      <cdr:y>0.94872</cdr:y>
    </cdr:from>
    <cdr:to>
      <cdr:x>0.99833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29200" y="5638800"/>
          <a:ext cx="3490947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i="1" dirty="0"/>
            <a:t>Peer group:  Amherst, Bates, Bowdoin, Colgate, Wellesley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0.01887</cdr:x>
      <cdr:y>0.94444</cdr:y>
    </cdr:from>
    <cdr:to>
      <cdr:x>0.32075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962400"/>
          <a:ext cx="2438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0.01887</cdr:x>
      <cdr:y>0.94444</cdr:y>
    </cdr:from>
    <cdr:to>
      <cdr:x>0.38679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3962400"/>
          <a:ext cx="2971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628272-437B-45F3-A0D0-C6631F1920F0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3D21A1-DEDE-4191-9BEE-CE632FDF1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43B54-2FBB-46DC-882D-3855688458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D382-686E-4E89-A6F9-F73883EC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218E-5D23-4251-B02C-780CDFBCD75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F16F-C017-4DA4-A26F-C9F454750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COACHE: The Collaborative on Academic Careers in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initiative </a:t>
            </a:r>
            <a:r>
              <a:rPr lang="en-US" dirty="0"/>
              <a:t>to </a:t>
            </a:r>
            <a:r>
              <a:rPr lang="en-US" dirty="0" smtClean="0"/>
              <a:t>improve faculty </a:t>
            </a:r>
            <a:r>
              <a:rPr lang="en-US" dirty="0"/>
              <a:t>recruitment, </a:t>
            </a:r>
            <a:r>
              <a:rPr lang="en-US" dirty="0" smtClean="0"/>
              <a:t>retention, and </a:t>
            </a:r>
            <a:r>
              <a:rPr lang="en-US" dirty="0"/>
              <a:t>work/life quality</a:t>
            </a:r>
            <a:endParaRPr lang="en-US" dirty="0" smtClean="0"/>
          </a:p>
          <a:p>
            <a:r>
              <a:rPr lang="en-US" dirty="0" smtClean="0"/>
              <a:t>Based at the Harvard Graduate School of Education</a:t>
            </a:r>
          </a:p>
          <a:p>
            <a:r>
              <a:rPr lang="en-US" dirty="0" smtClean="0"/>
              <a:t>Tenure-Track Survey administered at Hamilton in 2005-06 and 2008-09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228586"/>
          <a:ext cx="8458200" cy="6402979"/>
        </p:xfrm>
        <a:graphic>
          <a:graphicData uri="http://schemas.openxmlformats.org/drawingml/2006/table">
            <a:tbl>
              <a:tblPr/>
              <a:tblGrid>
                <a:gridCol w="6227100"/>
                <a:gridCol w="1115550"/>
                <a:gridCol w="1115550"/>
              </a:tblGrid>
              <a:tr h="2596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latin typeface="Arial"/>
                        </a:rPr>
                        <a:t>Policies rated by faculty as </a:t>
                      </a:r>
                      <a:r>
                        <a:rPr lang="en-US" sz="1400" b="1" i="1" u="sng" strike="noStrike" dirty="0">
                          <a:latin typeface="Arial"/>
                        </a:rPr>
                        <a:t>important</a:t>
                      </a:r>
                      <a:r>
                        <a:rPr lang="en-US" sz="1400" b="1" i="0" u="sng" strike="noStrike" dirty="0">
                          <a:latin typeface="Arial"/>
                        </a:rPr>
                        <a:t>, but </a:t>
                      </a:r>
                      <a:r>
                        <a:rPr lang="en-US" sz="1400" b="1" i="1" u="sng" strike="noStrike" dirty="0">
                          <a:latin typeface="Arial"/>
                        </a:rPr>
                        <a:t>ineffective</a:t>
                      </a:r>
                      <a:endParaRPr lang="en-US" sz="1400" b="1" i="0" u="sng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463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This table shows, for each of 20 policies, 1) the number of faculty who provided a valid response for both the importance and the effectiveness questions (34a and 34b); and 2) the percent of your junior faculty who rated the policy as </a:t>
                      </a:r>
                      <a:r>
                        <a:rPr lang="en-US" sz="1400" b="1" i="1" u="none" strike="noStrike">
                          <a:latin typeface="Arial"/>
                        </a:rPr>
                        <a:t>important</a:t>
                      </a:r>
                      <a:r>
                        <a:rPr lang="en-US" sz="1400" b="1" i="0" u="none" strike="noStrike">
                          <a:latin typeface="Arial"/>
                        </a:rPr>
                        <a:t> or </a:t>
                      </a:r>
                      <a:r>
                        <a:rPr lang="en-US" sz="1400" b="1" i="1" u="none" strike="noStrike">
                          <a:latin typeface="Arial"/>
                        </a:rPr>
                        <a:t>very important</a:t>
                      </a:r>
                      <a:r>
                        <a:rPr lang="en-US" sz="1400" b="1" i="0" u="none" strike="noStrike">
                          <a:latin typeface="Arial"/>
                        </a:rPr>
                        <a:t> to their success</a:t>
                      </a:r>
                      <a:r>
                        <a:rPr lang="en-US" sz="1400" b="0" i="0" u="none" strike="noStrike">
                          <a:latin typeface="Arial"/>
                        </a:rPr>
                        <a:t>, but </a:t>
                      </a:r>
                      <a:r>
                        <a:rPr lang="en-US" sz="1400" b="1" i="1" u="none" strike="noStrike">
                          <a:latin typeface="Arial"/>
                        </a:rPr>
                        <a:t>ineffective</a:t>
                      </a:r>
                      <a:r>
                        <a:rPr lang="en-US" sz="1400" b="1" i="0" u="none" strike="noStrike">
                          <a:latin typeface="Arial"/>
                        </a:rPr>
                        <a:t> or </a:t>
                      </a:r>
                      <a:r>
                        <a:rPr lang="en-US" sz="1400" b="1" i="1" u="none" strike="noStrike">
                          <a:latin typeface="Arial"/>
                        </a:rPr>
                        <a:t>very ineffective</a:t>
                      </a:r>
                      <a:r>
                        <a:rPr lang="en-US" sz="1400" b="1" i="0" u="none" strike="noStrike">
                          <a:latin typeface="Arial"/>
                        </a:rPr>
                        <a:t> (or </a:t>
                      </a:r>
                      <a:r>
                        <a:rPr lang="en-US" sz="1400" b="1" i="1" u="none" strike="noStrike">
                          <a:latin typeface="Arial"/>
                        </a:rPr>
                        <a:t>not offered</a:t>
                      </a:r>
                      <a:r>
                        <a:rPr lang="en-US" sz="1400" b="1" i="0" u="none" strike="noStrike">
                          <a:latin typeface="Arial"/>
                        </a:rPr>
                        <a:t>)</a:t>
                      </a:r>
                      <a:r>
                        <a:rPr lang="en-US" sz="1400" b="0" i="0" u="none" strike="noStrike">
                          <a:latin typeface="Arial"/>
                        </a:rPr>
                        <a:t> at your institution.  The policies and practices with the highest percent of faculty with this response pattern should be targeted for improvement.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71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Policy/Practice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Valid</a:t>
                      </a:r>
                      <a:br>
                        <a:rPr lang="en-US" sz="1400" b="1" i="0" u="none" strike="noStrike">
                          <a:latin typeface="Arial"/>
                        </a:rPr>
                      </a:br>
                      <a:r>
                        <a:rPr lang="en-US" sz="1400" b="1" i="1" u="none" strike="noStrike">
                          <a:latin typeface="Arial"/>
                        </a:rPr>
                        <a:t>n</a:t>
                      </a:r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Spousal/partner hiring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77% ()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Financial assistance with housing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55% 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Childcare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41%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An upper limit on committee assignments for tenure-track faculty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31% (3)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Professional assistance for improving teaching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27% (4)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Modified duties for parental or other family reasons (e.g., course release)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22% (5)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Elder 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20% (6*)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Paid or unpaid personal leave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20% (6*)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Part-time tenure-track position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20% (6*)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Peer reviews of teaching or research/creative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19% (9*)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Formal mentoring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19% (9*)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Professional assistance in obtaining externally funded grants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18% (11)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An upper limit on teaching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16% (12*)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Tuition waivers (e.g., for child, spouse/partner)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16% (12*)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Informal mentoring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12% (14)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Stop-the-clock for parental or other family reasons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9% (15*)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Paid or unpaid research leave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9% (15*)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Periodic, formal performance reviews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7% (17)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Written summary of periodic performance reviews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6% (18)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7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Travel funds to present papers or conduct research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0% (19)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Areas of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3048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Teaching: course loads, support services</a:t>
            </a:r>
          </a:p>
          <a:p>
            <a:r>
              <a:rPr lang="en-US" sz="2800" dirty="0" smtClean="0"/>
              <a:t>Committee assignments</a:t>
            </a:r>
          </a:p>
          <a:p>
            <a:r>
              <a:rPr lang="en-US" sz="2800" dirty="0" smtClean="0"/>
              <a:t>Spouse/partner hiring</a:t>
            </a:r>
          </a:p>
          <a:p>
            <a:r>
              <a:rPr lang="en-US" sz="2800" dirty="0" smtClean="0"/>
              <a:t>Work/Family: housing, child care</a:t>
            </a:r>
          </a:p>
          <a:p>
            <a:r>
              <a:rPr lang="en-US" sz="2800" dirty="0" smtClean="0"/>
              <a:t>Diversity</a:t>
            </a:r>
          </a:p>
          <a:p>
            <a:r>
              <a:rPr lang="en-US" sz="2800" dirty="0" smtClean="0"/>
              <a:t>Others?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Areas of Concern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685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Tenure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 reviews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2008-09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N=16, response rate = 62%</a:t>
            </a:r>
          </a:p>
          <a:p>
            <a:r>
              <a:rPr lang="en-US" dirty="0" smtClean="0"/>
              <a:t>Peer group response rate = 83%</a:t>
            </a:r>
          </a:p>
          <a:p>
            <a:r>
              <a:rPr lang="en-US" dirty="0" smtClean="0"/>
              <a:t>Selected peers: Amherst, Bates, Bowdoin, Colgate, Wellesley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381000" y="457200"/>
          <a:ext cx="8305800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57200" y="381000"/>
          <a:ext cx="8534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Benchmarks with most improvement from 2005-06 and currently higher than peers: </a:t>
            </a:r>
            <a:r>
              <a:rPr lang="en-US" b="1" dirty="0" smtClean="0"/>
              <a:t>Tenure policies, clarity of tenure expectations.</a:t>
            </a:r>
          </a:p>
          <a:p>
            <a:r>
              <a:rPr lang="en-US" dirty="0" smtClean="0"/>
              <a:t>Benchmarks with lower results from 2005-06 and currently lower than peers: </a:t>
            </a:r>
            <a:r>
              <a:rPr lang="en-US" b="1" dirty="0" smtClean="0"/>
              <a:t>Nature of work: teaching</a:t>
            </a:r>
            <a:r>
              <a:rPr lang="en-US" dirty="0" smtClean="0"/>
              <a:t>.   Items in this category include satisfaction with number, level, and content of courses;  number and </a:t>
            </a:r>
            <a:r>
              <a:rPr lang="en-US" dirty="0" smtClean="0">
                <a:solidFill>
                  <a:srgbClr val="FF0000"/>
                </a:solidFill>
              </a:rPr>
              <a:t>quality of students</a:t>
            </a:r>
            <a:r>
              <a:rPr lang="en-US" dirty="0" smtClean="0"/>
              <a:t>; and teaching support services.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81004"/>
          <a:ext cx="8077199" cy="6248481"/>
        </p:xfrm>
        <a:graphic>
          <a:graphicData uri="http://schemas.openxmlformats.org/drawingml/2006/table">
            <a:tbl>
              <a:tblPr/>
              <a:tblGrid>
                <a:gridCol w="447228"/>
                <a:gridCol w="2019299"/>
                <a:gridCol w="2805336"/>
                <a:gridCol w="2805336"/>
              </a:tblGrid>
              <a:tr h="23406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Most frequently cited </a:t>
                      </a:r>
                      <a:r>
                        <a:rPr lang="en-US" sz="1400" b="1" i="1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best aspects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about working at your institution (Q44a)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rank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category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quality of undergraduate students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support for research/creative work (e.g., leave)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my sense of "fit" here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academic freedom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Male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quality of undergraduate students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support for research/creative work (e.g., leave)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external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geographic 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manageable pressure to perform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34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Female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quality of undergraduate students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my sense of "fit" here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academic freedom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quality of colleagues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381000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304799"/>
          <a:ext cx="8382000" cy="6174886"/>
        </p:xfrm>
        <a:graphic>
          <a:graphicData uri="http://schemas.openxmlformats.org/drawingml/2006/table">
            <a:tbl>
              <a:tblPr/>
              <a:tblGrid>
                <a:gridCol w="464105"/>
                <a:gridCol w="2095499"/>
                <a:gridCol w="2911198"/>
                <a:gridCol w="2911198"/>
              </a:tblGrid>
              <a:tr h="23121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Most frequently cited </a:t>
                      </a:r>
                      <a:r>
                        <a:rPr lang="en-US" sz="1400" b="1" i="1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worst aspects</a:t>
                      </a:r>
                      <a:r>
                        <a:rPr lang="en-US" sz="1400" b="1" i="0" u="none" strike="noStrike">
                          <a:latin typeface="Arial"/>
                        </a:rPr>
                        <a:t> about working at your institution (Q44b)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rank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category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policies and practices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spousal/partner hiring program (or lack thereof)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external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geographic 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lack of diversity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teaching load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Male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external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geographic 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lack of diversity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quality of graduate students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external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cost of living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75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latin typeface="Arial"/>
                        </a:rPr>
                        <a:t>Female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policies and practices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spousal/partner hiring program (or lack thereof)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external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geographic 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nature of the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teaching load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climate, culture and collegiality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absence of others like 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2"/>
          <a:ext cx="8458200" cy="6275911"/>
        </p:xfrm>
        <a:graphic>
          <a:graphicData uri="http://schemas.openxmlformats.org/drawingml/2006/table">
            <a:tbl>
              <a:tblPr/>
              <a:tblGrid>
                <a:gridCol w="6227100"/>
                <a:gridCol w="1115550"/>
                <a:gridCol w="1115550"/>
              </a:tblGrid>
              <a:tr h="2534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latin typeface="Arial"/>
                        </a:rPr>
                        <a:t>Policies rated by faculty as </a:t>
                      </a:r>
                      <a:r>
                        <a:rPr lang="en-US" sz="1400" b="1" i="1" u="sng" strike="noStrike" dirty="0">
                          <a:latin typeface="Arial"/>
                        </a:rPr>
                        <a:t>important</a:t>
                      </a:r>
                      <a:r>
                        <a:rPr lang="en-US" sz="1400" b="1" i="0" u="sng" strike="noStrike" dirty="0">
                          <a:latin typeface="Arial"/>
                        </a:rPr>
                        <a:t> and </a:t>
                      </a:r>
                      <a:r>
                        <a:rPr lang="en-US" sz="1400" b="1" i="1" u="sng" strike="noStrike" dirty="0">
                          <a:latin typeface="Arial"/>
                        </a:rPr>
                        <a:t>effective</a:t>
                      </a:r>
                      <a:endParaRPr lang="en-US" sz="1400" b="1" i="0" u="sng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92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This table shows, for each of 20 policies, 1) the number of faculty who provided a valid response for both the importance and the effectiveness questions (34a and 34b); and 2) the percent of your junior faculty who rated the policy as </a:t>
                      </a:r>
                      <a:r>
                        <a:rPr lang="en-US" sz="1400" b="1" i="1" u="none" strike="noStrike">
                          <a:latin typeface="Arial"/>
                        </a:rPr>
                        <a:t>important</a:t>
                      </a:r>
                      <a:r>
                        <a:rPr lang="en-US" sz="1400" b="1" i="0" u="none" strike="noStrike">
                          <a:latin typeface="Arial"/>
                        </a:rPr>
                        <a:t> or </a:t>
                      </a:r>
                      <a:r>
                        <a:rPr lang="en-US" sz="1400" b="1" i="1" u="none" strike="noStrike">
                          <a:latin typeface="Arial"/>
                        </a:rPr>
                        <a:t>very important to their success</a:t>
                      </a:r>
                      <a:r>
                        <a:rPr lang="en-US" sz="1400" b="0" i="0" u="none" strike="noStrike">
                          <a:latin typeface="Arial"/>
                        </a:rPr>
                        <a:t>, and </a:t>
                      </a:r>
                      <a:r>
                        <a:rPr lang="en-US" sz="1400" b="1" i="1" u="none" strike="noStrike">
                          <a:latin typeface="Arial"/>
                        </a:rPr>
                        <a:t>effective</a:t>
                      </a:r>
                      <a:r>
                        <a:rPr lang="en-US" sz="1400" b="1" i="0" u="none" strike="noStrike">
                          <a:latin typeface="Arial"/>
                        </a:rPr>
                        <a:t> or </a:t>
                      </a:r>
                      <a:r>
                        <a:rPr lang="en-US" sz="1400" b="1" i="1" u="none" strike="noStrike">
                          <a:latin typeface="Arial"/>
                        </a:rPr>
                        <a:t>very effective</a:t>
                      </a:r>
                      <a:r>
                        <a:rPr lang="en-US" sz="1400" b="0" i="0" u="none" strike="noStrike">
                          <a:latin typeface="Arial"/>
                        </a:rPr>
                        <a:t>.  The policies and practices with the highest percent of faculty with this response pattern can be viewed as exemplars of successful policies at your institution.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46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Arial"/>
                        </a:rPr>
                        <a:t>Policy/Practice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Valid</a:t>
                      </a:r>
                      <a:br>
                        <a:rPr lang="en-US" sz="1400" b="1" i="0" u="none" strike="noStrike">
                          <a:latin typeface="Arial"/>
                        </a:rPr>
                      </a:br>
                      <a:r>
                        <a:rPr lang="en-US" sz="1400" b="1" i="1" u="none" strike="noStrike">
                          <a:latin typeface="Arial"/>
                        </a:rPr>
                        <a:t>n</a:t>
                      </a:r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Paid or unpaid research leave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91% ()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Travel funds to present papers or conduct research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86% 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Written summary of periodic performance reviews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81%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Stop-the-clock for parental or other family reasons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76% (3)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Modified duties for parental or other family reasons (e.g., course release)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70% (4)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Periodic, formal performance reviews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65% (5*)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Paid or unpaid personal leave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65% (5*)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Tuition waivers (e.g., for child, spouse/partner)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64% (7)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Informal mentoring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54% (8)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An upper limit on teaching obligations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53% (9)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Peer reviews of teaching or research/creative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42% (10)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An upper limit on committee assignments for tenure-track faculty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38% (11)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Financial assistance with housing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36% (12)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Childcare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27% (13)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Formal mentoring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25% (14)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Part-time tenure-track position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24% (15)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Professional assistance in obtaining externally funded grants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23% (16)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Elder 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15% (17)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Spousal/partner hiring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9% (18*)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4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latin typeface="Arial"/>
                        </a:rPr>
                        <a:t>Professional assistance for improving teaching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9% (18*)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1157</Words>
  <Application>Microsoft Office PowerPoint</Application>
  <PresentationFormat>On-screen Show (4:3)</PresentationFormat>
  <Paragraphs>247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COACHE: The Collaborative on Academic Careers in Higher Education</vt:lpstr>
      <vt:lpstr>2008-09 Results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Areas of Satisfaction</vt:lpstr>
    </vt:vector>
  </TitlesOfParts>
  <Company>Hamilton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 Tenure-Track Faculty Job Satisfaction Survey Results</dc:title>
  <dc:creator>Hamilton College</dc:creator>
  <cp:lastModifiedBy>Hamilton College</cp:lastModifiedBy>
  <cp:revision>193</cp:revision>
  <dcterms:created xsi:type="dcterms:W3CDTF">2009-09-25T19:42:28Z</dcterms:created>
  <dcterms:modified xsi:type="dcterms:W3CDTF">2009-10-20T15:38:39Z</dcterms:modified>
</cp:coreProperties>
</file>